
<file path=[Content_Types].xml><?xml version="1.0" encoding="utf-8"?>
<Types xmlns="http://schemas.openxmlformats.org/package/2006/content-types">
  <Default Extension="jpeg" ContentType="image/jpeg"/>
  <Default Extension="mp3" ContentType="audio/m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258" r:id="rId4"/>
    <p:sldId id="259" r:id="rId5"/>
    <p:sldId id="260" r:id="rId6"/>
    <p:sldId id="263" r:id="rId7"/>
    <p:sldId id="261" r:id="rId8"/>
    <p:sldId id="262"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6126" autoAdjust="0"/>
  </p:normalViewPr>
  <p:slideViewPr>
    <p:cSldViewPr snapToGrid="0">
      <p:cViewPr varScale="1">
        <p:scale>
          <a:sx n="73" d="100"/>
          <a:sy n="73" d="100"/>
        </p:scale>
        <p:origin x="107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media1.mp4>
</file>

<file path=ppt/media/media2.mp4>
</file>

<file path=ppt/media/media3.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0F2D12-B9BD-4C2E-BA33-0621161A03DE}" type="datetimeFigureOut">
              <a:rPr lang="en-US" smtClean="0"/>
              <a:t>10/4/2023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DB14FF-08F4-4F1F-A03F-396006078A1E}" type="slidenum">
              <a:rPr lang="en-US" smtClean="0"/>
              <a:t>‹#›</a:t>
            </a:fld>
            <a:endParaRPr lang="en-US"/>
          </a:p>
        </p:txBody>
      </p:sp>
    </p:spTree>
    <p:extLst>
      <p:ext uri="{BB962C8B-B14F-4D97-AF65-F5344CB8AC3E}">
        <p14:creationId xmlns:p14="http://schemas.microsoft.com/office/powerpoint/2010/main" val="21097900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Dawn Harper with Brandman University, and this is the new T-Mobile social media marketing plan!</a:t>
            </a:r>
          </a:p>
        </p:txBody>
      </p:sp>
      <p:sp>
        <p:nvSpPr>
          <p:cNvPr id="4" name="Slide Number Placeholder 3"/>
          <p:cNvSpPr>
            <a:spLocks noGrp="1"/>
          </p:cNvSpPr>
          <p:nvPr>
            <p:ph type="sldNum" sz="quarter" idx="5"/>
          </p:nvPr>
        </p:nvSpPr>
        <p:spPr/>
        <p:txBody>
          <a:bodyPr/>
          <a:lstStyle/>
          <a:p>
            <a:fld id="{06DB14FF-08F4-4F1F-A03F-396006078A1E}" type="slidenum">
              <a:rPr lang="en-US" smtClean="0"/>
              <a:t>1</a:t>
            </a:fld>
            <a:endParaRPr lang="en-US"/>
          </a:p>
        </p:txBody>
      </p:sp>
    </p:spTree>
    <p:extLst>
      <p:ext uri="{BB962C8B-B14F-4D97-AF65-F5344CB8AC3E}">
        <p14:creationId xmlns:p14="http://schemas.microsoft.com/office/powerpoint/2010/main" val="2865940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At T-Mobile we are all about fun for our employees and customers! This video stars and was created all by T-Mobile employees. You can see at our core we invest in our internal community just as much as our external community. We want to keep this energy going!</a:t>
            </a:r>
            <a:endParaRPr lang="en-US" dirty="0"/>
          </a:p>
        </p:txBody>
      </p:sp>
      <p:sp>
        <p:nvSpPr>
          <p:cNvPr id="4" name="Slide Number Placeholder 3"/>
          <p:cNvSpPr>
            <a:spLocks noGrp="1"/>
          </p:cNvSpPr>
          <p:nvPr>
            <p:ph type="sldNum" sz="quarter" idx="5"/>
          </p:nvPr>
        </p:nvSpPr>
        <p:spPr/>
        <p:txBody>
          <a:bodyPr/>
          <a:lstStyle/>
          <a:p>
            <a:fld id="{06DB14FF-08F4-4F1F-A03F-396006078A1E}" type="slidenum">
              <a:rPr lang="en-US" smtClean="0"/>
              <a:t>2</a:t>
            </a:fld>
            <a:endParaRPr lang="en-US"/>
          </a:p>
        </p:txBody>
      </p:sp>
    </p:spTree>
    <p:extLst>
      <p:ext uri="{BB962C8B-B14F-4D97-AF65-F5344CB8AC3E}">
        <p14:creationId xmlns:p14="http://schemas.microsoft.com/office/powerpoint/2010/main" val="2190401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core social media marketing plan is to keep what we are doing well such as Facebook customer service, but increase the availability of the service on multiple platforms. Ensure our customers know the option is available by letting everyone know…no hold times and phenomenal service! Our second goal is to get customers more engaged with T-Mobile brand, securing a trust, and creating a fun environment.</a:t>
            </a:r>
          </a:p>
        </p:txBody>
      </p:sp>
      <p:sp>
        <p:nvSpPr>
          <p:cNvPr id="4" name="Slide Number Placeholder 3"/>
          <p:cNvSpPr>
            <a:spLocks noGrp="1"/>
          </p:cNvSpPr>
          <p:nvPr>
            <p:ph type="sldNum" sz="quarter" idx="5"/>
          </p:nvPr>
        </p:nvSpPr>
        <p:spPr/>
        <p:txBody>
          <a:bodyPr/>
          <a:lstStyle/>
          <a:p>
            <a:fld id="{06DB14FF-08F4-4F1F-A03F-396006078A1E}" type="slidenum">
              <a:rPr lang="en-US" smtClean="0"/>
              <a:t>3</a:t>
            </a:fld>
            <a:endParaRPr lang="en-US"/>
          </a:p>
        </p:txBody>
      </p:sp>
    </p:spTree>
    <p:extLst>
      <p:ext uri="{BB962C8B-B14F-4D97-AF65-F5344CB8AC3E}">
        <p14:creationId xmlns:p14="http://schemas.microsoft.com/office/powerpoint/2010/main" val="3424180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was my personal experience with using T-Mobile Facebook customer service. This. This is everything. It is personal, cheerful, and informative. I did not have to wait on hold at all, let alone an hour to get assistance. My question was answered, and I feel the experience was helpful for my parents as well, increasing my loyalty </a:t>
            </a:r>
            <a:r>
              <a:rPr lang="en-US"/>
              <a:t>and potentially theirs</a:t>
            </a:r>
            <a:r>
              <a:rPr lang="en-US" dirty="0"/>
              <a:t>. We need more of this! </a:t>
            </a:r>
          </a:p>
        </p:txBody>
      </p:sp>
      <p:sp>
        <p:nvSpPr>
          <p:cNvPr id="4" name="Slide Number Placeholder 3"/>
          <p:cNvSpPr>
            <a:spLocks noGrp="1"/>
          </p:cNvSpPr>
          <p:nvPr>
            <p:ph type="sldNum" sz="quarter" idx="5"/>
          </p:nvPr>
        </p:nvSpPr>
        <p:spPr/>
        <p:txBody>
          <a:bodyPr/>
          <a:lstStyle/>
          <a:p>
            <a:fld id="{06DB14FF-08F4-4F1F-A03F-396006078A1E}" type="slidenum">
              <a:rPr lang="en-US" smtClean="0"/>
              <a:t>4</a:t>
            </a:fld>
            <a:endParaRPr lang="en-US"/>
          </a:p>
        </p:txBody>
      </p:sp>
    </p:spTree>
    <p:extLst>
      <p:ext uri="{BB962C8B-B14F-4D97-AF65-F5344CB8AC3E}">
        <p14:creationId xmlns:p14="http://schemas.microsoft.com/office/powerpoint/2010/main" val="22970289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TikTok</a:t>
            </a:r>
            <a:r>
              <a:rPr lang="en-US" dirty="0"/>
              <a:t> – Fun, attention grabbing music, short and exciting</a:t>
            </a:r>
          </a:p>
          <a:p>
            <a:r>
              <a:rPr lang="en-US" dirty="0"/>
              <a:t>YouTube – Create new content that gets customers engaged, getting them to want to respond to the ad campaign</a:t>
            </a:r>
          </a:p>
          <a:p>
            <a:r>
              <a:rPr lang="en-US" dirty="0"/>
              <a:t>Pandora – Create Podcasts that are interesting, educational, fun by having current popular celebrity hosts.</a:t>
            </a:r>
          </a:p>
          <a:p>
            <a:r>
              <a:rPr lang="en-US" dirty="0"/>
              <a:t>Our social media platforms will evolve as our customers do, so when another new platform comes out, if it is a fit we will utilize it too. We want to be where our customers are!</a:t>
            </a:r>
          </a:p>
          <a:p>
            <a:endParaRPr lang="en-US" dirty="0"/>
          </a:p>
        </p:txBody>
      </p:sp>
      <p:sp>
        <p:nvSpPr>
          <p:cNvPr id="4" name="Slide Number Placeholder 3"/>
          <p:cNvSpPr>
            <a:spLocks noGrp="1"/>
          </p:cNvSpPr>
          <p:nvPr>
            <p:ph type="sldNum" sz="quarter" idx="5"/>
          </p:nvPr>
        </p:nvSpPr>
        <p:spPr/>
        <p:txBody>
          <a:bodyPr/>
          <a:lstStyle/>
          <a:p>
            <a:fld id="{06DB14FF-08F4-4F1F-A03F-396006078A1E}" type="slidenum">
              <a:rPr lang="en-US" smtClean="0"/>
              <a:t>5</a:t>
            </a:fld>
            <a:endParaRPr lang="en-US"/>
          </a:p>
        </p:txBody>
      </p:sp>
    </p:spTree>
    <p:extLst>
      <p:ext uri="{BB962C8B-B14F-4D97-AF65-F5344CB8AC3E}">
        <p14:creationId xmlns:p14="http://schemas.microsoft.com/office/powerpoint/2010/main" val="11860444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customers will absolutely still have access to our older platform cites like Facebook, Twitter, and YouTube, they will just get to feel the love more. Faster access to customer care when they select the “send message” option, if they comment on any of our social media platforms our customers will have a faster resolution or response. We are innovating our advertising to intentionally drive customers to social media so they can participate in games, or engage with our commercials by responding and getting responses. We want to be everywhere, but not intrusive, like a reliable best friend.</a:t>
            </a:r>
          </a:p>
        </p:txBody>
      </p:sp>
      <p:sp>
        <p:nvSpPr>
          <p:cNvPr id="4" name="Slide Number Placeholder 3"/>
          <p:cNvSpPr>
            <a:spLocks noGrp="1"/>
          </p:cNvSpPr>
          <p:nvPr>
            <p:ph type="sldNum" sz="quarter" idx="5"/>
          </p:nvPr>
        </p:nvSpPr>
        <p:spPr/>
        <p:txBody>
          <a:bodyPr/>
          <a:lstStyle/>
          <a:p>
            <a:fld id="{06DB14FF-08F4-4F1F-A03F-396006078A1E}" type="slidenum">
              <a:rPr lang="en-US" smtClean="0"/>
              <a:t>6</a:t>
            </a:fld>
            <a:endParaRPr lang="en-US"/>
          </a:p>
        </p:txBody>
      </p:sp>
    </p:spTree>
    <p:extLst>
      <p:ext uri="{BB962C8B-B14F-4D97-AF65-F5344CB8AC3E}">
        <p14:creationId xmlns:p14="http://schemas.microsoft.com/office/powerpoint/2010/main" val="6783513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t>
            </a:r>
            <a:r>
              <a:rPr lang="en-US" dirty="0" err="1"/>
              <a:t>TikTok</a:t>
            </a:r>
            <a:r>
              <a:rPr lang="en-US" dirty="0"/>
              <a:t>, this example is not be factually accurate (you can charge with fruit but it takes more science than this simplified video is showing per </a:t>
            </a:r>
            <a:r>
              <a:rPr lang="en-US" dirty="0" err="1"/>
              <a:t>Kenzi</a:t>
            </a:r>
            <a:r>
              <a:rPr lang="en-US" dirty="0"/>
              <a:t> </a:t>
            </a:r>
            <a:r>
              <a:rPr lang="en-US" dirty="0" err="1"/>
              <a:t>Mudge</a:t>
            </a:r>
            <a:r>
              <a:rPr lang="en-US" dirty="0"/>
              <a:t> on Quora.com)  it is still fun and thought provoking which is exactly what we want. </a:t>
            </a:r>
          </a:p>
        </p:txBody>
      </p:sp>
      <p:sp>
        <p:nvSpPr>
          <p:cNvPr id="4" name="Slide Number Placeholder 3"/>
          <p:cNvSpPr>
            <a:spLocks noGrp="1"/>
          </p:cNvSpPr>
          <p:nvPr>
            <p:ph type="sldNum" sz="quarter" idx="5"/>
          </p:nvPr>
        </p:nvSpPr>
        <p:spPr/>
        <p:txBody>
          <a:bodyPr/>
          <a:lstStyle/>
          <a:p>
            <a:fld id="{06DB14FF-08F4-4F1F-A03F-396006078A1E}" type="slidenum">
              <a:rPr lang="en-US" smtClean="0"/>
              <a:t>7</a:t>
            </a:fld>
            <a:endParaRPr lang="en-US"/>
          </a:p>
        </p:txBody>
      </p:sp>
    </p:spTree>
    <p:extLst>
      <p:ext uri="{BB962C8B-B14F-4D97-AF65-F5344CB8AC3E}">
        <p14:creationId xmlns:p14="http://schemas.microsoft.com/office/powerpoint/2010/main" val="2826891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Our energy will be focused in multiple areas all leading to CUSTOMER satisfaction and customer loyalty. </a:t>
            </a:r>
          </a:p>
          <a:p>
            <a:endParaRPr lang="en-US" dirty="0"/>
          </a:p>
          <a:p>
            <a:r>
              <a:rPr lang="en-US" dirty="0"/>
              <a:t>Merger with Sprint will increase our market value and ensure we become a larger competitor, coverage will be broader and deeper keeping our customers connected, at faster speeds. With more customers also comes with the opportunity to keep our costs low. Roll out and expand 5G network, as mentioned in the packet by 2024 we intend to be at 70% 5G coverage over the US. With 5G comes exciting new 5G products and new capabilities that will work with Internet of Things and more. Ultimately we want to ENGAGE Our customers. When our customers feel that we hear them, we have better and faster coverage so they can depend on us, all leads to customers who trust us with their business and will be satisfied loyal customers. </a:t>
            </a:r>
          </a:p>
          <a:p>
            <a:endParaRPr lang="en-US" dirty="0"/>
          </a:p>
        </p:txBody>
      </p:sp>
      <p:sp>
        <p:nvSpPr>
          <p:cNvPr id="4" name="Slide Number Placeholder 3"/>
          <p:cNvSpPr>
            <a:spLocks noGrp="1"/>
          </p:cNvSpPr>
          <p:nvPr>
            <p:ph type="sldNum" sz="quarter" idx="5"/>
          </p:nvPr>
        </p:nvSpPr>
        <p:spPr/>
        <p:txBody>
          <a:bodyPr/>
          <a:lstStyle/>
          <a:p>
            <a:fld id="{06DB14FF-08F4-4F1F-A03F-396006078A1E}" type="slidenum">
              <a:rPr lang="en-US" smtClean="0"/>
              <a:t>8</a:t>
            </a:fld>
            <a:endParaRPr lang="en-US"/>
          </a:p>
        </p:txBody>
      </p:sp>
    </p:spTree>
    <p:extLst>
      <p:ext uri="{BB962C8B-B14F-4D97-AF65-F5344CB8AC3E}">
        <p14:creationId xmlns:p14="http://schemas.microsoft.com/office/powerpoint/2010/main" val="42719913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Tmobile’s</a:t>
            </a:r>
            <a:r>
              <a:rPr lang="en-US" dirty="0"/>
              <a:t> social media budget is a healthy 500 Million as we know putting our customers first is an overall company investment. We believe a focus on social media customer service will bring T-Mobile ahead in the customer service industry. </a:t>
            </a:r>
            <a:r>
              <a:rPr lang="en-US"/>
              <a:t>The </a:t>
            </a:r>
            <a:r>
              <a:rPr lang="en-US" dirty="0"/>
              <a:t>budget is set with new content development </a:t>
            </a:r>
            <a:r>
              <a:rPr lang="en-US"/>
              <a:t>in mind, ultimately </a:t>
            </a:r>
            <a:r>
              <a:rPr lang="en-US" dirty="0"/>
              <a:t>w</a:t>
            </a:r>
            <a:r>
              <a:rPr lang="en-US"/>
              <a:t>e </a:t>
            </a:r>
            <a:r>
              <a:rPr lang="en-US" dirty="0"/>
              <a:t>want our customers, and employees engaged and having fun!</a:t>
            </a:r>
          </a:p>
          <a:p>
            <a:endParaRPr lang="en-US" dirty="0"/>
          </a:p>
        </p:txBody>
      </p:sp>
      <p:sp>
        <p:nvSpPr>
          <p:cNvPr id="4" name="Slide Number Placeholder 3"/>
          <p:cNvSpPr>
            <a:spLocks noGrp="1"/>
          </p:cNvSpPr>
          <p:nvPr>
            <p:ph type="sldNum" sz="quarter" idx="5"/>
          </p:nvPr>
        </p:nvSpPr>
        <p:spPr/>
        <p:txBody>
          <a:bodyPr/>
          <a:lstStyle/>
          <a:p>
            <a:fld id="{06DB14FF-08F4-4F1F-A03F-396006078A1E}" type="slidenum">
              <a:rPr lang="en-US" smtClean="0"/>
              <a:t>9</a:t>
            </a:fld>
            <a:endParaRPr lang="en-US"/>
          </a:p>
        </p:txBody>
      </p:sp>
    </p:spTree>
    <p:extLst>
      <p:ext uri="{BB962C8B-B14F-4D97-AF65-F5344CB8AC3E}">
        <p14:creationId xmlns:p14="http://schemas.microsoft.com/office/powerpoint/2010/main" val="433749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1602DF-D739-4EFF-8823-3E01729DCBAD}" type="datetimeFigureOut">
              <a:rPr lang="en-US" smtClean="0"/>
              <a:t>10/4/2023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E00639-02B1-443E-8AA7-42FA55F6E7C3}" type="slidenum">
              <a:rPr lang="en-US" smtClean="0"/>
              <a:t>‹#›</a:t>
            </a:fld>
            <a:endParaRPr lang="en-US"/>
          </a:p>
        </p:txBody>
      </p:sp>
    </p:spTree>
    <p:extLst>
      <p:ext uri="{BB962C8B-B14F-4D97-AF65-F5344CB8AC3E}">
        <p14:creationId xmlns:p14="http://schemas.microsoft.com/office/powerpoint/2010/main" val="1332593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1602DF-D739-4EFF-8823-3E01729DCBAD}" type="datetimeFigureOut">
              <a:rPr lang="en-US" smtClean="0"/>
              <a:t>10/4/2023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E00639-02B1-443E-8AA7-42FA55F6E7C3}" type="slidenum">
              <a:rPr lang="en-US" smtClean="0"/>
              <a:t>‹#›</a:t>
            </a:fld>
            <a:endParaRPr lang="en-US"/>
          </a:p>
        </p:txBody>
      </p:sp>
    </p:spTree>
    <p:extLst>
      <p:ext uri="{BB962C8B-B14F-4D97-AF65-F5344CB8AC3E}">
        <p14:creationId xmlns:p14="http://schemas.microsoft.com/office/powerpoint/2010/main" val="5880333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1602DF-D739-4EFF-8823-3E01729DCBAD}" type="datetimeFigureOut">
              <a:rPr lang="en-US" smtClean="0"/>
              <a:t>10/4/2023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E00639-02B1-443E-8AA7-42FA55F6E7C3}" type="slidenum">
              <a:rPr lang="en-US" smtClean="0"/>
              <a:t>‹#›</a:t>
            </a:fld>
            <a:endParaRPr lang="en-US"/>
          </a:p>
        </p:txBody>
      </p:sp>
    </p:spTree>
    <p:extLst>
      <p:ext uri="{BB962C8B-B14F-4D97-AF65-F5344CB8AC3E}">
        <p14:creationId xmlns:p14="http://schemas.microsoft.com/office/powerpoint/2010/main" val="1601836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1602DF-D739-4EFF-8823-3E01729DCBAD}" type="datetimeFigureOut">
              <a:rPr lang="en-US" smtClean="0"/>
              <a:t>10/4/2023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E00639-02B1-443E-8AA7-42FA55F6E7C3}" type="slidenum">
              <a:rPr lang="en-US" smtClean="0"/>
              <a:t>‹#›</a:t>
            </a:fld>
            <a:endParaRPr lang="en-US"/>
          </a:p>
        </p:txBody>
      </p:sp>
    </p:spTree>
    <p:extLst>
      <p:ext uri="{BB962C8B-B14F-4D97-AF65-F5344CB8AC3E}">
        <p14:creationId xmlns:p14="http://schemas.microsoft.com/office/powerpoint/2010/main" val="1441911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B1602DF-D739-4EFF-8823-3E01729DCBAD}" type="datetimeFigureOut">
              <a:rPr lang="en-US" smtClean="0"/>
              <a:t>10/4/2023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E00639-02B1-443E-8AA7-42FA55F6E7C3}" type="slidenum">
              <a:rPr lang="en-US" smtClean="0"/>
              <a:t>‹#›</a:t>
            </a:fld>
            <a:endParaRPr lang="en-US"/>
          </a:p>
        </p:txBody>
      </p:sp>
    </p:spTree>
    <p:extLst>
      <p:ext uri="{BB962C8B-B14F-4D97-AF65-F5344CB8AC3E}">
        <p14:creationId xmlns:p14="http://schemas.microsoft.com/office/powerpoint/2010/main" val="22861536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B1602DF-D739-4EFF-8823-3E01729DCBAD}" type="datetimeFigureOut">
              <a:rPr lang="en-US" smtClean="0"/>
              <a:t>10/4/2023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E00639-02B1-443E-8AA7-42FA55F6E7C3}" type="slidenum">
              <a:rPr lang="en-US" smtClean="0"/>
              <a:t>‹#›</a:t>
            </a:fld>
            <a:endParaRPr lang="en-US"/>
          </a:p>
        </p:txBody>
      </p:sp>
    </p:spTree>
    <p:extLst>
      <p:ext uri="{BB962C8B-B14F-4D97-AF65-F5344CB8AC3E}">
        <p14:creationId xmlns:p14="http://schemas.microsoft.com/office/powerpoint/2010/main" val="2608470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B1602DF-D739-4EFF-8823-3E01729DCBAD}" type="datetimeFigureOut">
              <a:rPr lang="en-US" smtClean="0"/>
              <a:t>10/4/2023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DE00639-02B1-443E-8AA7-42FA55F6E7C3}" type="slidenum">
              <a:rPr lang="en-US" smtClean="0"/>
              <a:t>‹#›</a:t>
            </a:fld>
            <a:endParaRPr lang="en-US"/>
          </a:p>
        </p:txBody>
      </p:sp>
    </p:spTree>
    <p:extLst>
      <p:ext uri="{BB962C8B-B14F-4D97-AF65-F5344CB8AC3E}">
        <p14:creationId xmlns:p14="http://schemas.microsoft.com/office/powerpoint/2010/main" val="593968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B1602DF-D739-4EFF-8823-3E01729DCBAD}" type="datetimeFigureOut">
              <a:rPr lang="en-US" smtClean="0"/>
              <a:t>10/4/2023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DE00639-02B1-443E-8AA7-42FA55F6E7C3}" type="slidenum">
              <a:rPr lang="en-US" smtClean="0"/>
              <a:t>‹#›</a:t>
            </a:fld>
            <a:endParaRPr lang="en-US"/>
          </a:p>
        </p:txBody>
      </p:sp>
    </p:spTree>
    <p:extLst>
      <p:ext uri="{BB962C8B-B14F-4D97-AF65-F5344CB8AC3E}">
        <p14:creationId xmlns:p14="http://schemas.microsoft.com/office/powerpoint/2010/main" val="450303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1602DF-D739-4EFF-8823-3E01729DCBAD}" type="datetimeFigureOut">
              <a:rPr lang="en-US" smtClean="0"/>
              <a:t>10/4/2023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DE00639-02B1-443E-8AA7-42FA55F6E7C3}" type="slidenum">
              <a:rPr lang="en-US" smtClean="0"/>
              <a:t>‹#›</a:t>
            </a:fld>
            <a:endParaRPr lang="en-US"/>
          </a:p>
        </p:txBody>
      </p:sp>
    </p:spTree>
    <p:extLst>
      <p:ext uri="{BB962C8B-B14F-4D97-AF65-F5344CB8AC3E}">
        <p14:creationId xmlns:p14="http://schemas.microsoft.com/office/powerpoint/2010/main" val="2846201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B1602DF-D739-4EFF-8823-3E01729DCBAD}" type="datetimeFigureOut">
              <a:rPr lang="en-US" smtClean="0"/>
              <a:t>10/4/2023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E00639-02B1-443E-8AA7-42FA55F6E7C3}" type="slidenum">
              <a:rPr lang="en-US" smtClean="0"/>
              <a:t>‹#›</a:t>
            </a:fld>
            <a:endParaRPr lang="en-US"/>
          </a:p>
        </p:txBody>
      </p:sp>
    </p:spTree>
    <p:extLst>
      <p:ext uri="{BB962C8B-B14F-4D97-AF65-F5344CB8AC3E}">
        <p14:creationId xmlns:p14="http://schemas.microsoft.com/office/powerpoint/2010/main" val="2604877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B1602DF-D739-4EFF-8823-3E01729DCBAD}" type="datetimeFigureOut">
              <a:rPr lang="en-US" smtClean="0"/>
              <a:t>10/4/2023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E00639-02B1-443E-8AA7-42FA55F6E7C3}" type="slidenum">
              <a:rPr lang="en-US" smtClean="0"/>
              <a:t>‹#›</a:t>
            </a:fld>
            <a:endParaRPr lang="en-US"/>
          </a:p>
        </p:txBody>
      </p:sp>
    </p:spTree>
    <p:extLst>
      <p:ext uri="{BB962C8B-B14F-4D97-AF65-F5344CB8AC3E}">
        <p14:creationId xmlns:p14="http://schemas.microsoft.com/office/powerpoint/2010/main" val="3859822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1602DF-D739-4EFF-8823-3E01729DCBAD}" type="datetimeFigureOut">
              <a:rPr lang="en-US" smtClean="0"/>
              <a:t>10/4/2023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E00639-02B1-443E-8AA7-42FA55F6E7C3}" type="slidenum">
              <a:rPr lang="en-US" smtClean="0"/>
              <a:t>‹#›</a:t>
            </a:fld>
            <a:endParaRPr lang="en-US"/>
          </a:p>
        </p:txBody>
      </p:sp>
    </p:spTree>
    <p:extLst>
      <p:ext uri="{BB962C8B-B14F-4D97-AF65-F5344CB8AC3E}">
        <p14:creationId xmlns:p14="http://schemas.microsoft.com/office/powerpoint/2010/main" val="82419523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ideo" Target="https://www.youtube.com/embed/d42vrw2v9w8?feature=oembed" TargetMode="External"/><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www.tiktok.com/@jimmydarts/video/6795679691240901894" TargetMode="External"/><Relationship Id="rId3" Type="http://schemas.openxmlformats.org/officeDocument/2006/relationships/audio" Target="NULL" TargetMode="External"/><Relationship Id="rId7" Type="http://schemas.openxmlformats.org/officeDocument/2006/relationships/image" Target="../media/image3.png"/><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microsoft.com/office/2007/relationships/media" Target="../media/media3.mp3"/><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8B12A-7FC5-4643-8BB6-EDED5BDEC4BE}"/>
              </a:ext>
            </a:extLst>
          </p:cNvPr>
          <p:cNvSpPr>
            <a:spLocks noGrp="1"/>
          </p:cNvSpPr>
          <p:nvPr>
            <p:ph type="ctrTitle"/>
          </p:nvPr>
        </p:nvSpPr>
        <p:spPr/>
        <p:txBody>
          <a:bodyPr/>
          <a:lstStyle/>
          <a:p>
            <a:r>
              <a:rPr lang="en-US" dirty="0">
                <a:solidFill>
                  <a:srgbClr val="FF0066"/>
                </a:solidFill>
              </a:rPr>
              <a:t>T-Mobile</a:t>
            </a:r>
          </a:p>
        </p:txBody>
      </p:sp>
      <p:sp>
        <p:nvSpPr>
          <p:cNvPr id="3" name="Subtitle 2">
            <a:extLst>
              <a:ext uri="{FF2B5EF4-FFF2-40B4-BE49-F238E27FC236}">
                <a16:creationId xmlns:a16="http://schemas.microsoft.com/office/drawing/2014/main" id="{E34EA285-83F8-4B53-BB9D-2636FA65A17D}"/>
              </a:ext>
            </a:extLst>
          </p:cNvPr>
          <p:cNvSpPr>
            <a:spLocks noGrp="1"/>
          </p:cNvSpPr>
          <p:nvPr>
            <p:ph type="subTitle" idx="1"/>
          </p:nvPr>
        </p:nvSpPr>
        <p:spPr/>
        <p:txBody>
          <a:bodyPr/>
          <a:lstStyle/>
          <a:p>
            <a:r>
              <a:rPr lang="en-US" dirty="0"/>
              <a:t>Social Media Marketing Plan</a:t>
            </a:r>
          </a:p>
        </p:txBody>
      </p:sp>
    </p:spTree>
    <p:extLst>
      <p:ext uri="{BB962C8B-B14F-4D97-AF65-F5344CB8AC3E}">
        <p14:creationId xmlns:p14="http://schemas.microsoft.com/office/powerpoint/2010/main" val="2683491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grpId="0" nodeType="clickEffect">
                                  <p:stCondLst>
                                    <p:cond delay="0"/>
                                  </p:stCondLst>
                                  <p:childTnLst>
                                    <p:animEffect transition="out" filter="fade">
                                      <p:cBhvr>
                                        <p:cTn id="6" dur="2000"/>
                                        <p:tgtEl>
                                          <p:spTgt spid="2"/>
                                        </p:tgtEl>
                                      </p:cBhvr>
                                    </p:animEffect>
                                    <p:anim calcmode="lin" valueType="num">
                                      <p:cBhvr>
                                        <p:cTn id="7" dur="2000"/>
                                        <p:tgtEl>
                                          <p:spTgt spid="2"/>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2000"/>
                                        <p:tgtEl>
                                          <p:spTgt spid="2"/>
                                        </p:tgtEl>
                                        <p:attrNameLst>
                                          <p:attrName>ppt_h</p:attrName>
                                        </p:attrNameLst>
                                      </p:cBhvr>
                                      <p:tavLst>
                                        <p:tav tm="0">
                                          <p:val>
                                            <p:strVal val="ppt_h"/>
                                          </p:val>
                                        </p:tav>
                                        <p:tav tm="100000">
                                          <p:val>
                                            <p:strVal val="ppt_h"/>
                                          </p:val>
                                        </p:tav>
                                      </p:tavLst>
                                    </p:anim>
                                    <p:set>
                                      <p:cBhvr>
                                        <p:cTn id="9" dur="1" fill="hold">
                                          <p:stCondLst>
                                            <p:cond delay="1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F839FD-21F6-4AE8-AEEA-60DF80CFB97D}"/>
              </a:ext>
            </a:extLst>
          </p:cNvPr>
          <p:cNvSpPr>
            <a:spLocks noGrp="1"/>
          </p:cNvSpPr>
          <p:nvPr>
            <p:ph idx="1"/>
          </p:nvPr>
        </p:nvSpPr>
        <p:spPr>
          <a:xfrm>
            <a:off x="413994" y="458739"/>
            <a:ext cx="11520340" cy="6121170"/>
          </a:xfrm>
        </p:spPr>
        <p:txBody>
          <a:bodyPr/>
          <a:lstStyle/>
          <a:p>
            <a:pPr marL="0" indent="0">
              <a:buNone/>
            </a:pPr>
            <a:r>
              <a:rPr lang="en-US" dirty="0"/>
              <a:t>References</a:t>
            </a:r>
          </a:p>
          <a:p>
            <a:r>
              <a:rPr lang="en-US" dirty="0"/>
              <a:t>Harper, D. (2020). Real-time T-Mobile customer service interaction via Facebooks “send message” option. Retrieved from:  https://www.facebook.com/TMobile/. </a:t>
            </a:r>
          </a:p>
          <a:p>
            <a:r>
              <a:rPr lang="en-US" dirty="0" err="1"/>
              <a:t>Mudge</a:t>
            </a:r>
            <a:r>
              <a:rPr lang="en-US" dirty="0"/>
              <a:t>, K. (2017). Can an orange charge an </a:t>
            </a:r>
            <a:r>
              <a:rPr lang="en-US" dirty="0" err="1"/>
              <a:t>iphone</a:t>
            </a:r>
            <a:r>
              <a:rPr lang="en-US" dirty="0"/>
              <a:t>? Quora.com. Retrieved from: https://www.quora.com/Can-an-orange-charge-a-phone</a:t>
            </a:r>
          </a:p>
          <a:p>
            <a:r>
              <a:rPr lang="en-US" dirty="0" err="1"/>
              <a:t>Pessi</a:t>
            </a:r>
            <a:r>
              <a:rPr lang="en-US" dirty="0"/>
              <a:t>, B. (2018) T-Mobile Song "Let Me Clear My Throat "Remix. </a:t>
            </a:r>
            <a:r>
              <a:rPr lang="en-US" i="1" dirty="0"/>
              <a:t>YouTube.com</a:t>
            </a:r>
            <a:r>
              <a:rPr lang="en-US" dirty="0"/>
              <a:t>. Retrieved from:  https://youtu.be/d42vrw2v9w8</a:t>
            </a:r>
          </a:p>
          <a:p>
            <a:r>
              <a:rPr lang="en-US" dirty="0"/>
              <a:t>Video 2: Darts, J. (2020). Life hack. </a:t>
            </a:r>
            <a:r>
              <a:rPr lang="en-US" i="1" dirty="0" err="1"/>
              <a:t>TikTok</a:t>
            </a:r>
            <a:r>
              <a:rPr lang="en-US" dirty="0"/>
              <a:t>. Retrieved from: https://www.tiktok.com/@jimmydarts/video/6795679691240901894</a:t>
            </a:r>
          </a:p>
          <a:p>
            <a:r>
              <a:rPr lang="en-US" dirty="0"/>
              <a:t>Video 2: </a:t>
            </a:r>
            <a:r>
              <a:rPr lang="en-US" dirty="0" err="1"/>
              <a:t>Parov</a:t>
            </a:r>
            <a:r>
              <a:rPr lang="en-US" dirty="0"/>
              <a:t> </a:t>
            </a:r>
            <a:r>
              <a:rPr lang="en-US" dirty="0" err="1"/>
              <a:t>Stelar</a:t>
            </a:r>
            <a:r>
              <a:rPr lang="en-US" dirty="0"/>
              <a:t> “Booty Swing”  2012. Retrieved from: https://www.youtube.com/watch?v=Eco4z98nIQY</a:t>
            </a:r>
          </a:p>
          <a:p>
            <a:endParaRPr lang="en-US" dirty="0">
              <a:latin typeface="Times New Roman" panose="02020603050405020304" pitchFamily="18" charset="0"/>
              <a:cs typeface="Times New Roman" panose="02020603050405020304" pitchFamily="18" charset="0"/>
            </a:endParaRPr>
          </a:p>
          <a:p>
            <a:endParaRPr lang="en-US" dirty="0"/>
          </a:p>
          <a:p>
            <a:endParaRPr lang="en-US" dirty="0"/>
          </a:p>
        </p:txBody>
      </p:sp>
    </p:spTree>
    <p:extLst>
      <p:ext uri="{BB962C8B-B14F-4D97-AF65-F5344CB8AC3E}">
        <p14:creationId xmlns:p14="http://schemas.microsoft.com/office/powerpoint/2010/main" val="3938528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Online Media 9" title="T-Mobile Song &quot;Let Me Clear My Throat &quot;Remix">
            <a:hlinkClick r:id="" action="ppaction://media"/>
            <a:extLst>
              <a:ext uri="{FF2B5EF4-FFF2-40B4-BE49-F238E27FC236}">
                <a16:creationId xmlns:a16="http://schemas.microsoft.com/office/drawing/2014/main" id="{A6FE0460-D9E6-4B68-AFF0-FF8978B0CC86}"/>
              </a:ext>
            </a:extLst>
          </p:cNvPr>
          <p:cNvPicPr>
            <a:picLocks noRot="1" noChangeAspect="1"/>
          </p:cNvPicPr>
          <p:nvPr>
            <a:videoFile r:link="rId1"/>
          </p:nvPr>
        </p:nvPicPr>
        <p:blipFill>
          <a:blip r:embed="rId4"/>
          <a:stretch>
            <a:fillRect/>
          </a:stretch>
        </p:blipFill>
        <p:spPr>
          <a:xfrm>
            <a:off x="2320041" y="1027522"/>
            <a:ext cx="7625237" cy="428919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1" name="TextBox 10">
            <a:extLst>
              <a:ext uri="{FF2B5EF4-FFF2-40B4-BE49-F238E27FC236}">
                <a16:creationId xmlns:a16="http://schemas.microsoft.com/office/drawing/2014/main" id="{70FD26E4-450F-4FEC-856C-1C19D8C3950A}"/>
              </a:ext>
            </a:extLst>
          </p:cNvPr>
          <p:cNvSpPr txBox="1"/>
          <p:nvPr/>
        </p:nvSpPr>
        <p:spPr>
          <a:xfrm>
            <a:off x="2310607" y="4741681"/>
            <a:ext cx="5475926" cy="338554"/>
          </a:xfrm>
          <a:prstGeom prst="rect">
            <a:avLst/>
          </a:prstGeom>
          <a:noFill/>
        </p:spPr>
        <p:txBody>
          <a:bodyPr wrap="square" rtlCol="0">
            <a:spAutoFit/>
          </a:bodyPr>
          <a:lstStyle/>
          <a:p>
            <a:r>
              <a:rPr lang="en-US" sz="800" dirty="0" err="1"/>
              <a:t>Pessi</a:t>
            </a:r>
            <a:r>
              <a:rPr lang="en-US" sz="800" dirty="0"/>
              <a:t>, B. (2018) T-Mobile Song "Let Me Clear My Throat "Remix. </a:t>
            </a:r>
            <a:r>
              <a:rPr lang="en-US" sz="800" i="1" dirty="0"/>
              <a:t>YouTube.com</a:t>
            </a:r>
            <a:r>
              <a:rPr lang="en-US" sz="800" dirty="0"/>
              <a:t>. Retrieved from:  https://youtu.be/d42vrw2v9w8</a:t>
            </a:r>
          </a:p>
          <a:p>
            <a:endParaRPr lang="en-US" sz="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4029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3A72B1-D64C-4ED8-A25E-E55715142411}"/>
              </a:ext>
            </a:extLst>
          </p:cNvPr>
          <p:cNvSpPr>
            <a:spLocks noGrp="1"/>
          </p:cNvSpPr>
          <p:nvPr>
            <p:ph idx="1"/>
          </p:nvPr>
        </p:nvSpPr>
        <p:spPr>
          <a:xfrm>
            <a:off x="329152" y="307909"/>
            <a:ext cx="11633461" cy="6385121"/>
          </a:xfrm>
        </p:spPr>
        <p:txBody>
          <a:bodyPr/>
          <a:lstStyle/>
          <a:p>
            <a:pPr marL="0" indent="0" algn="ctr">
              <a:buNone/>
            </a:pPr>
            <a:r>
              <a:rPr lang="en-US" dirty="0">
                <a:latin typeface="Times New Roman" panose="02020603050405020304" pitchFamily="18" charset="0"/>
                <a:cs typeface="Times New Roman" panose="02020603050405020304" pitchFamily="18" charset="0"/>
              </a:rPr>
              <a:t>Our primary goal is improving our already solid track record of:</a:t>
            </a:r>
          </a:p>
          <a:p>
            <a:pPr marL="0" indent="0" algn="ctr">
              <a:buNone/>
            </a:pPr>
            <a:endParaRPr lang="en-US" dirty="0">
              <a:latin typeface="Times New Roman" panose="02020603050405020304" pitchFamily="18" charset="0"/>
              <a:cs typeface="Times New Roman" panose="02020603050405020304" pitchFamily="18" charset="0"/>
            </a:endParaRPr>
          </a:p>
          <a:p>
            <a:pPr marL="0" indent="0" algn="ctr">
              <a:buNone/>
            </a:pPr>
            <a:endParaRPr lang="en-US" sz="4500" dirty="0">
              <a:solidFill>
                <a:srgbClr val="FF0066"/>
              </a:solidFill>
              <a:latin typeface="Times New Roman" panose="02020603050405020304" pitchFamily="18" charset="0"/>
              <a:cs typeface="Times New Roman" panose="02020603050405020304" pitchFamily="18" charset="0"/>
            </a:endParaRPr>
          </a:p>
          <a:p>
            <a:pPr marL="0" indent="0" algn="ctr">
              <a:buNone/>
            </a:pPr>
            <a:r>
              <a:rPr lang="en-US" sz="4500" dirty="0">
                <a:solidFill>
                  <a:srgbClr val="FF0066"/>
                </a:solidFill>
                <a:latin typeface="Times New Roman" panose="02020603050405020304" pitchFamily="18" charset="0"/>
                <a:cs typeface="Times New Roman" panose="02020603050405020304" pitchFamily="18" charset="0"/>
              </a:rPr>
              <a:t>Customer’s First!</a:t>
            </a:r>
          </a:p>
          <a:p>
            <a:pPr marL="0" indent="0" algn="ctr">
              <a:buNone/>
            </a:pPr>
            <a:r>
              <a:rPr lang="en-US" dirty="0">
                <a:latin typeface="Times New Roman" panose="02020603050405020304" pitchFamily="18" charset="0"/>
                <a:cs typeface="Times New Roman" panose="02020603050405020304" pitchFamily="18" charset="0"/>
              </a:rPr>
              <a:t>Social media customer service focus</a:t>
            </a:r>
          </a:p>
          <a:p>
            <a:pPr marL="0" indent="0" algn="ctr">
              <a:buNone/>
            </a:pPr>
            <a:r>
              <a:rPr lang="en-US" dirty="0">
                <a:latin typeface="Times New Roman" panose="02020603050405020304" pitchFamily="18" charset="0"/>
                <a:cs typeface="Times New Roman" panose="02020603050405020304" pitchFamily="18" charset="0"/>
              </a:rPr>
              <a:t>Customer engagement with brand</a:t>
            </a:r>
          </a:p>
          <a:p>
            <a:pPr marL="0" indent="0" algn="ctr">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84182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2E4165C-237E-4E2C-AA2C-78F2AECEDCE5}"/>
              </a:ext>
            </a:extLst>
          </p:cNvPr>
          <p:cNvSpPr txBox="1"/>
          <p:nvPr/>
        </p:nvSpPr>
        <p:spPr>
          <a:xfrm>
            <a:off x="3157979" y="6099142"/>
            <a:ext cx="5410986" cy="338554"/>
          </a:xfrm>
          <a:prstGeom prst="rect">
            <a:avLst/>
          </a:prstGeom>
          <a:noFill/>
        </p:spPr>
        <p:txBody>
          <a:bodyPr wrap="square" rtlCol="0">
            <a:spAutoFit/>
          </a:bodyPr>
          <a:lstStyle/>
          <a:p>
            <a:r>
              <a:rPr lang="en-US" sz="800" dirty="0"/>
              <a:t>Harper, D. (2020). Real-time T-Mobile customer service interaction via Facebooks “send message” option. Retrieved from:  https://www.facebook.com/TMobile/. </a:t>
            </a:r>
            <a:endParaRPr lang="en-US" sz="800" dirty="0">
              <a:latin typeface="Times New Roman" panose="02020603050405020304" pitchFamily="18" charset="0"/>
              <a:cs typeface="Times New Roman" panose="02020603050405020304" pitchFamily="18" charset="0"/>
            </a:endParaRPr>
          </a:p>
        </p:txBody>
      </p:sp>
      <p:pic>
        <p:nvPicPr>
          <p:cNvPr id="3" name="Screen Recording 2">
            <a:hlinkClick r:id="" action="ppaction://media"/>
            <a:extLst>
              <a:ext uri="{FF2B5EF4-FFF2-40B4-BE49-F238E27FC236}">
                <a16:creationId xmlns:a16="http://schemas.microsoft.com/office/drawing/2014/main" id="{14923CDF-55A9-403B-A9CB-E47EB8616E6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564082" y="763709"/>
            <a:ext cx="4374572" cy="4978345"/>
          </a:xfrm>
          <a:prstGeom prst="rect">
            <a:avLst/>
          </a:prstGeom>
        </p:spPr>
      </p:pic>
    </p:spTree>
    <p:extLst>
      <p:ext uri="{BB962C8B-B14F-4D97-AF65-F5344CB8AC3E}">
        <p14:creationId xmlns:p14="http://schemas.microsoft.com/office/powerpoint/2010/main" val="1256714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8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6AA46-C5F6-4EBF-B432-AD7DBDC68B1E}"/>
              </a:ext>
            </a:extLst>
          </p:cNvPr>
          <p:cNvSpPr>
            <a:spLocks noGrp="1"/>
          </p:cNvSpPr>
          <p:nvPr>
            <p:ph type="title"/>
          </p:nvPr>
        </p:nvSpPr>
        <p:spPr>
          <a:xfrm>
            <a:off x="1207809" y="368087"/>
            <a:ext cx="8812884" cy="1325563"/>
          </a:xfrm>
        </p:spPr>
        <p:txBody>
          <a:bodyPr>
            <a:normAutofit/>
          </a:bodyPr>
          <a:lstStyle/>
          <a:p>
            <a:r>
              <a:rPr lang="en-US" sz="3200" dirty="0">
                <a:latin typeface="Times New Roman" panose="02020603050405020304" pitchFamily="18" charset="0"/>
                <a:cs typeface="Times New Roman" panose="02020603050405020304" pitchFamily="18" charset="0"/>
              </a:rPr>
              <a:t>Utilizing social media platforms in </a:t>
            </a:r>
            <a:r>
              <a:rPr lang="en-US" sz="3200" dirty="0">
                <a:solidFill>
                  <a:srgbClr val="FF0066"/>
                </a:solidFill>
                <a:latin typeface="Times New Roman" panose="02020603050405020304" pitchFamily="18" charset="0"/>
                <a:cs typeface="Times New Roman" panose="02020603050405020304" pitchFamily="18" charset="0"/>
              </a:rPr>
              <a:t>innovative</a:t>
            </a:r>
            <a:r>
              <a:rPr lang="en-US" sz="3200" dirty="0">
                <a:latin typeface="Times New Roman" panose="02020603050405020304" pitchFamily="18" charset="0"/>
                <a:cs typeface="Times New Roman" panose="02020603050405020304" pitchFamily="18" charset="0"/>
              </a:rPr>
              <a:t> ways</a:t>
            </a:r>
          </a:p>
        </p:txBody>
      </p:sp>
      <p:sp>
        <p:nvSpPr>
          <p:cNvPr id="3" name="Content Placeholder 2">
            <a:extLst>
              <a:ext uri="{FF2B5EF4-FFF2-40B4-BE49-F238E27FC236}">
                <a16:creationId xmlns:a16="http://schemas.microsoft.com/office/drawing/2014/main" id="{8AF8EDAB-221E-44A9-AF54-50F62C7681A2}"/>
              </a:ext>
            </a:extLst>
          </p:cNvPr>
          <p:cNvSpPr>
            <a:spLocks noGrp="1"/>
          </p:cNvSpPr>
          <p:nvPr>
            <p:ph idx="1"/>
          </p:nvPr>
        </p:nvSpPr>
        <p:spPr>
          <a:xfrm>
            <a:off x="583676" y="1693650"/>
            <a:ext cx="10515600" cy="4351338"/>
          </a:xfrm>
        </p:spPr>
        <p:txBody>
          <a:bodyPr>
            <a:normAutofit/>
          </a:bodyPr>
          <a:lstStyle/>
          <a:p>
            <a:pPr algn="ctr"/>
            <a:r>
              <a:rPr lang="en-US" sz="4500" dirty="0" err="1">
                <a:solidFill>
                  <a:srgbClr val="FF0066"/>
                </a:solidFill>
                <a:latin typeface="Times New Roman" panose="02020603050405020304" pitchFamily="18" charset="0"/>
                <a:cs typeface="Times New Roman" panose="02020603050405020304" pitchFamily="18" charset="0"/>
              </a:rPr>
              <a:t>TikTok</a:t>
            </a:r>
            <a:endParaRPr lang="en-US" sz="4500" dirty="0">
              <a:solidFill>
                <a:srgbClr val="FF0066"/>
              </a:solidFill>
              <a:latin typeface="Times New Roman" panose="02020603050405020304" pitchFamily="18" charset="0"/>
              <a:cs typeface="Times New Roman" panose="02020603050405020304" pitchFamily="18" charset="0"/>
            </a:endParaRPr>
          </a:p>
          <a:p>
            <a:pPr algn="ctr"/>
            <a:r>
              <a:rPr lang="en-US" sz="4500" dirty="0">
                <a:solidFill>
                  <a:srgbClr val="FF0066"/>
                </a:solidFill>
                <a:latin typeface="Times New Roman" panose="02020603050405020304" pitchFamily="18" charset="0"/>
                <a:cs typeface="Times New Roman" panose="02020603050405020304" pitchFamily="18" charset="0"/>
              </a:rPr>
              <a:t>Instagram </a:t>
            </a:r>
          </a:p>
          <a:p>
            <a:pPr algn="ctr"/>
            <a:r>
              <a:rPr lang="en-US" sz="4500" dirty="0">
                <a:solidFill>
                  <a:srgbClr val="FF0066"/>
                </a:solidFill>
                <a:latin typeface="Times New Roman" panose="02020603050405020304" pitchFamily="18" charset="0"/>
                <a:cs typeface="Times New Roman" panose="02020603050405020304" pitchFamily="18" charset="0"/>
              </a:rPr>
              <a:t>Pandora </a:t>
            </a:r>
          </a:p>
        </p:txBody>
      </p:sp>
    </p:spTree>
    <p:extLst>
      <p:ext uri="{BB962C8B-B14F-4D97-AF65-F5344CB8AC3E}">
        <p14:creationId xmlns:p14="http://schemas.microsoft.com/office/powerpoint/2010/main" val="198743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anim calcmode="lin" valueType="num">
                                      <p:cBhvr>
                                        <p:cTn id="8" dur="2000" fill="hold"/>
                                        <p:tgtEl>
                                          <p:spTgt spid="3">
                                            <p:txEl>
                                              <p:pRg st="0" end="0"/>
                                            </p:txEl>
                                          </p:spTgt>
                                        </p:tgtEl>
                                        <p:attrNameLst>
                                          <p:attrName>ppt_w</p:attrName>
                                        </p:attrNameLst>
                                      </p:cBhvr>
                                      <p:tavLst>
                                        <p:tav tm="0" fmla="#ppt_w*sin(2.5*pi*$)">
                                          <p:val>
                                            <p:fltVal val="0"/>
                                          </p:val>
                                        </p:tav>
                                        <p:tav tm="100000">
                                          <p:val>
                                            <p:fltVal val="1"/>
                                          </p:val>
                                        </p:tav>
                                      </p:tavLst>
                                    </p:anim>
                                    <p:anim calcmode="lin" valueType="num">
                                      <p:cBhvr>
                                        <p:cTn id="9" dur="2000" fill="hold"/>
                                        <p:tgtEl>
                                          <p:spTgt spid="3">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45"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2000"/>
                                        <p:tgtEl>
                                          <p:spTgt spid="3">
                                            <p:txEl>
                                              <p:pRg st="1" end="1"/>
                                            </p:txEl>
                                          </p:spTgt>
                                        </p:tgtEl>
                                      </p:cBhvr>
                                    </p:animEffect>
                                    <p:anim calcmode="lin" valueType="num">
                                      <p:cBhvr>
                                        <p:cTn id="15" dur="2000" fill="hold"/>
                                        <p:tgtEl>
                                          <p:spTgt spid="3">
                                            <p:txEl>
                                              <p:pRg st="1" end="1"/>
                                            </p:txEl>
                                          </p:spTgt>
                                        </p:tgtEl>
                                        <p:attrNameLst>
                                          <p:attrName>ppt_w</p:attrName>
                                        </p:attrNameLst>
                                      </p:cBhvr>
                                      <p:tavLst>
                                        <p:tav tm="0" fmla="#ppt_w*sin(2.5*pi*$)">
                                          <p:val>
                                            <p:fltVal val="0"/>
                                          </p:val>
                                        </p:tav>
                                        <p:tav tm="100000">
                                          <p:val>
                                            <p:fltVal val="1"/>
                                          </p:val>
                                        </p:tav>
                                      </p:tavLst>
                                    </p:anim>
                                    <p:anim calcmode="lin" valueType="num">
                                      <p:cBhvr>
                                        <p:cTn id="16" dur="2000" fill="hold"/>
                                        <p:tgtEl>
                                          <p:spTgt spid="3">
                                            <p:txEl>
                                              <p:pRg st="1" end="1"/>
                                            </p:txEl>
                                          </p:spTgt>
                                        </p:tgtEl>
                                        <p:attrNameLst>
                                          <p:attrName>ppt_h</p:attrName>
                                        </p:attrNameLst>
                                      </p:cBhvr>
                                      <p:tavLst>
                                        <p:tav tm="0">
                                          <p:val>
                                            <p:strVal val="#ppt_h"/>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45"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2000"/>
                                        <p:tgtEl>
                                          <p:spTgt spid="3">
                                            <p:txEl>
                                              <p:pRg st="2" end="2"/>
                                            </p:txEl>
                                          </p:spTgt>
                                        </p:tgtEl>
                                      </p:cBhvr>
                                    </p:animEffect>
                                    <p:anim calcmode="lin" valueType="num">
                                      <p:cBhvr>
                                        <p:cTn id="22" dur="2000" fill="hold"/>
                                        <p:tgtEl>
                                          <p:spTgt spid="3">
                                            <p:txEl>
                                              <p:pRg st="2" end="2"/>
                                            </p:txEl>
                                          </p:spTgt>
                                        </p:tgtEl>
                                        <p:attrNameLst>
                                          <p:attrName>ppt_w</p:attrName>
                                        </p:attrNameLst>
                                      </p:cBhvr>
                                      <p:tavLst>
                                        <p:tav tm="0" fmla="#ppt_w*sin(2.5*pi*$)">
                                          <p:val>
                                            <p:fltVal val="0"/>
                                          </p:val>
                                        </p:tav>
                                        <p:tav tm="100000">
                                          <p:val>
                                            <p:fltVal val="1"/>
                                          </p:val>
                                        </p:tav>
                                      </p:tavLst>
                                    </p:anim>
                                    <p:anim calcmode="lin" valueType="num">
                                      <p:cBhvr>
                                        <p:cTn id="23" dur="2000" fill="hold"/>
                                        <p:tgtEl>
                                          <p:spTgt spid="3">
                                            <p:txEl>
                                              <p:pRg st="2" end="2"/>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8256-4A1A-40AE-9DBD-518EFC47FB3C}"/>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Not to worry</a:t>
            </a:r>
          </a:p>
        </p:txBody>
      </p:sp>
      <p:sp>
        <p:nvSpPr>
          <p:cNvPr id="3" name="Content Placeholder 2">
            <a:extLst>
              <a:ext uri="{FF2B5EF4-FFF2-40B4-BE49-F238E27FC236}">
                <a16:creationId xmlns:a16="http://schemas.microsoft.com/office/drawing/2014/main" id="{B9AA678C-2F1E-44EA-A9FA-1684833C7169}"/>
              </a:ext>
            </a:extLst>
          </p:cNvPr>
          <p:cNvSpPr>
            <a:spLocks noGrp="1"/>
          </p:cNvSpPr>
          <p:nvPr>
            <p:ph idx="1"/>
          </p:nvPr>
        </p:nvSpPr>
        <p:spPr/>
        <p:txBody>
          <a:bodyPr/>
          <a:lstStyle/>
          <a:p>
            <a:pPr algn="ctr"/>
            <a:r>
              <a:rPr lang="en-US" sz="4500" dirty="0">
                <a:solidFill>
                  <a:srgbClr val="FF0066"/>
                </a:solidFill>
                <a:latin typeface="Times New Roman" panose="02020603050405020304" pitchFamily="18" charset="0"/>
                <a:cs typeface="Times New Roman" panose="02020603050405020304" pitchFamily="18" charset="0"/>
              </a:rPr>
              <a:t>Facebook</a:t>
            </a:r>
          </a:p>
          <a:p>
            <a:pPr algn="ctr"/>
            <a:r>
              <a:rPr lang="en-US" sz="4500" dirty="0">
                <a:solidFill>
                  <a:srgbClr val="FF0066"/>
                </a:solidFill>
                <a:latin typeface="Times New Roman" panose="02020603050405020304" pitchFamily="18" charset="0"/>
                <a:cs typeface="Times New Roman" panose="02020603050405020304" pitchFamily="18" charset="0"/>
              </a:rPr>
              <a:t>Twitter</a:t>
            </a:r>
          </a:p>
          <a:p>
            <a:pPr algn="ctr"/>
            <a:r>
              <a:rPr lang="en-US" sz="4500" dirty="0">
                <a:solidFill>
                  <a:srgbClr val="FF0066"/>
                </a:solidFill>
                <a:latin typeface="Times New Roman" panose="02020603050405020304" pitchFamily="18" charset="0"/>
                <a:cs typeface="Times New Roman" panose="02020603050405020304" pitchFamily="18" charset="0"/>
              </a:rPr>
              <a:t>YouTube</a:t>
            </a:r>
          </a:p>
          <a:p>
            <a:pPr algn="ctr"/>
            <a:endParaRPr lang="en-US" dirty="0"/>
          </a:p>
          <a:p>
            <a:pPr marL="0" indent="0" algn="ctr">
              <a:buNone/>
            </a:pPr>
            <a:r>
              <a:rPr lang="en-US" dirty="0"/>
              <a:t>Are not going anywhere. </a:t>
            </a:r>
          </a:p>
        </p:txBody>
      </p:sp>
    </p:spTree>
    <p:extLst>
      <p:ext uri="{BB962C8B-B14F-4D97-AF65-F5344CB8AC3E}">
        <p14:creationId xmlns:p14="http://schemas.microsoft.com/office/powerpoint/2010/main" val="2526989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anim calcmode="lin" valueType="num">
                                      <p:cBhvr>
                                        <p:cTn id="8" dur="2000" fill="hold"/>
                                        <p:tgtEl>
                                          <p:spTgt spid="3">
                                            <p:txEl>
                                              <p:pRg st="0" end="0"/>
                                            </p:txEl>
                                          </p:spTgt>
                                        </p:tgtEl>
                                        <p:attrNameLst>
                                          <p:attrName>ppt_w</p:attrName>
                                        </p:attrNameLst>
                                      </p:cBhvr>
                                      <p:tavLst>
                                        <p:tav tm="0" fmla="#ppt_w*sin(2.5*pi*$)">
                                          <p:val>
                                            <p:fltVal val="0"/>
                                          </p:val>
                                        </p:tav>
                                        <p:tav tm="100000">
                                          <p:val>
                                            <p:fltVal val="1"/>
                                          </p:val>
                                        </p:tav>
                                      </p:tavLst>
                                    </p:anim>
                                    <p:anim calcmode="lin" valueType="num">
                                      <p:cBhvr>
                                        <p:cTn id="9" dur="2000" fill="hold"/>
                                        <p:tgtEl>
                                          <p:spTgt spid="3">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45"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2000"/>
                                        <p:tgtEl>
                                          <p:spTgt spid="3">
                                            <p:txEl>
                                              <p:pRg st="1" end="1"/>
                                            </p:txEl>
                                          </p:spTgt>
                                        </p:tgtEl>
                                      </p:cBhvr>
                                    </p:animEffect>
                                    <p:anim calcmode="lin" valueType="num">
                                      <p:cBhvr>
                                        <p:cTn id="15" dur="2000" fill="hold"/>
                                        <p:tgtEl>
                                          <p:spTgt spid="3">
                                            <p:txEl>
                                              <p:pRg st="1" end="1"/>
                                            </p:txEl>
                                          </p:spTgt>
                                        </p:tgtEl>
                                        <p:attrNameLst>
                                          <p:attrName>ppt_w</p:attrName>
                                        </p:attrNameLst>
                                      </p:cBhvr>
                                      <p:tavLst>
                                        <p:tav tm="0" fmla="#ppt_w*sin(2.5*pi*$)">
                                          <p:val>
                                            <p:fltVal val="0"/>
                                          </p:val>
                                        </p:tav>
                                        <p:tav tm="100000">
                                          <p:val>
                                            <p:fltVal val="1"/>
                                          </p:val>
                                        </p:tav>
                                      </p:tavLst>
                                    </p:anim>
                                    <p:anim calcmode="lin" valueType="num">
                                      <p:cBhvr>
                                        <p:cTn id="16" dur="2000" fill="hold"/>
                                        <p:tgtEl>
                                          <p:spTgt spid="3">
                                            <p:txEl>
                                              <p:pRg st="1" end="1"/>
                                            </p:txEl>
                                          </p:spTgt>
                                        </p:tgtEl>
                                        <p:attrNameLst>
                                          <p:attrName>ppt_h</p:attrName>
                                        </p:attrNameLst>
                                      </p:cBhvr>
                                      <p:tavLst>
                                        <p:tav tm="0">
                                          <p:val>
                                            <p:strVal val="#ppt_h"/>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45"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2000"/>
                                        <p:tgtEl>
                                          <p:spTgt spid="3">
                                            <p:txEl>
                                              <p:pRg st="2" end="2"/>
                                            </p:txEl>
                                          </p:spTgt>
                                        </p:tgtEl>
                                      </p:cBhvr>
                                    </p:animEffect>
                                    <p:anim calcmode="lin" valueType="num">
                                      <p:cBhvr>
                                        <p:cTn id="22" dur="2000" fill="hold"/>
                                        <p:tgtEl>
                                          <p:spTgt spid="3">
                                            <p:txEl>
                                              <p:pRg st="2" end="2"/>
                                            </p:txEl>
                                          </p:spTgt>
                                        </p:tgtEl>
                                        <p:attrNameLst>
                                          <p:attrName>ppt_w</p:attrName>
                                        </p:attrNameLst>
                                      </p:cBhvr>
                                      <p:tavLst>
                                        <p:tav tm="0" fmla="#ppt_w*sin(2.5*pi*$)">
                                          <p:val>
                                            <p:fltVal val="0"/>
                                          </p:val>
                                        </p:tav>
                                        <p:tav tm="100000">
                                          <p:val>
                                            <p:fltVal val="1"/>
                                          </p:val>
                                        </p:tav>
                                      </p:tavLst>
                                    </p:anim>
                                    <p:anim calcmode="lin" valueType="num">
                                      <p:cBhvr>
                                        <p:cTn id="23" dur="2000" fill="hold"/>
                                        <p:tgtEl>
                                          <p:spTgt spid="3">
                                            <p:txEl>
                                              <p:pRg st="2" end="2"/>
                                            </p:txEl>
                                          </p:spTgt>
                                        </p:tgtEl>
                                        <p:attrNameLst>
                                          <p:attrName>ppt_h</p:attrName>
                                        </p:attrNameLst>
                                      </p:cBhvr>
                                      <p:tavLst>
                                        <p:tav tm="0">
                                          <p:val>
                                            <p:strVal val="#ppt_h"/>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creen Recording 3">
            <a:hlinkClick r:id="" action="ppaction://media"/>
            <a:extLst>
              <a:ext uri="{FF2B5EF4-FFF2-40B4-BE49-F238E27FC236}">
                <a16:creationId xmlns:a16="http://schemas.microsoft.com/office/drawing/2014/main" id="{A721C64E-AD01-4C2D-A796-7DD55652D819}"/>
              </a:ext>
            </a:extLst>
          </p:cNvPr>
          <p:cNvPicPr>
            <a:picLocks noChangeAspect="1"/>
          </p:cNvPicPr>
          <p:nvPr>
            <a:videoFile r:link="rId1"/>
            <p:extLst>
              <p:ext uri="{DAA4B4D4-6D71-4841-9C94-3DE7FCFB9230}">
                <p14:media xmlns:p14="http://schemas.microsoft.com/office/powerpoint/2010/main" r:embed="rId2">
                  <p14:trim st="2609" end="787.5963"/>
                </p14:media>
              </p:ext>
            </p:extLst>
          </p:nvPr>
        </p:nvPicPr>
        <p:blipFill>
          <a:blip r:embed="rId7"/>
          <a:stretch>
            <a:fillRect/>
          </a:stretch>
        </p:blipFill>
        <p:spPr>
          <a:xfrm>
            <a:off x="3154362" y="990600"/>
            <a:ext cx="5883275" cy="4876800"/>
          </a:xfrm>
          <a:prstGeom prst="rect">
            <a:avLst/>
          </a:prstGeom>
        </p:spPr>
      </p:pic>
      <p:sp>
        <p:nvSpPr>
          <p:cNvPr id="8" name="TextBox 7">
            <a:extLst>
              <a:ext uri="{FF2B5EF4-FFF2-40B4-BE49-F238E27FC236}">
                <a16:creationId xmlns:a16="http://schemas.microsoft.com/office/drawing/2014/main" id="{60773164-562B-472E-B454-66F68A2C9CC3}"/>
              </a:ext>
            </a:extLst>
          </p:cNvPr>
          <p:cNvSpPr txBox="1"/>
          <p:nvPr/>
        </p:nvSpPr>
        <p:spPr>
          <a:xfrm>
            <a:off x="3141791" y="5934959"/>
            <a:ext cx="6061435" cy="338554"/>
          </a:xfrm>
          <a:prstGeom prst="rect">
            <a:avLst/>
          </a:prstGeom>
          <a:noFill/>
        </p:spPr>
        <p:txBody>
          <a:bodyPr wrap="square" rtlCol="0">
            <a:spAutoFit/>
          </a:bodyPr>
          <a:lstStyle/>
          <a:p>
            <a:r>
              <a:rPr lang="en-US" sz="800" dirty="0"/>
              <a:t>Darts, J. (2020) </a:t>
            </a:r>
            <a:r>
              <a:rPr lang="en-US" sz="800" dirty="0" err="1"/>
              <a:t>Tiktok</a:t>
            </a:r>
            <a:r>
              <a:rPr lang="en-US" sz="800" dirty="0"/>
              <a:t>. Retrieved from: </a:t>
            </a:r>
            <a:r>
              <a:rPr lang="en-US" sz="800" dirty="0">
                <a:hlinkClick r:id="rId8"/>
              </a:rPr>
              <a:t>https://www.tiktok.com/@jimmydarts/video/6795679691240901894</a:t>
            </a:r>
            <a:r>
              <a:rPr lang="en-US" sz="800" dirty="0"/>
              <a:t> and audio file  </a:t>
            </a:r>
            <a:r>
              <a:rPr lang="en-US" sz="800" dirty="0" err="1"/>
              <a:t>Parov</a:t>
            </a:r>
            <a:r>
              <a:rPr lang="en-US" sz="800" dirty="0"/>
              <a:t> </a:t>
            </a:r>
            <a:r>
              <a:rPr lang="en-US" sz="800" dirty="0" err="1"/>
              <a:t>Stelar</a:t>
            </a:r>
            <a:r>
              <a:rPr lang="en-US" sz="800" dirty="0"/>
              <a:t> “Booty Swing”  2012. Retrieved from: https://www.youtube.com/watch?v=Eco4z98nIQY</a:t>
            </a:r>
            <a:endParaRPr lang="en-US" sz="800" dirty="0">
              <a:latin typeface="Times New Roman" panose="02020603050405020304" pitchFamily="18" charset="0"/>
              <a:cs typeface="Times New Roman" panose="02020603050405020304" pitchFamily="18" charset="0"/>
            </a:endParaRPr>
          </a:p>
        </p:txBody>
      </p:sp>
      <p:pic>
        <p:nvPicPr>
          <p:cNvPr id="2" name="03 - Booty Swing">
            <a:hlinkClick r:id="" action="ppaction://media"/>
            <a:extLst>
              <a:ext uri="{FF2B5EF4-FFF2-40B4-BE49-F238E27FC236}">
                <a16:creationId xmlns:a16="http://schemas.microsoft.com/office/drawing/2014/main" id="{8CD9EDBD-CFD4-40F4-A48D-5C73387FEFDE}"/>
              </a:ext>
            </a:extLst>
          </p:cNvPr>
          <p:cNvPicPr>
            <a:picLocks noChangeAspect="1"/>
          </p:cNvPicPr>
          <p:nvPr>
            <a:audioFile r:link="rId3"/>
            <p:extLst>
              <p:ext uri="{DAA4B4D4-6D71-4841-9C94-3DE7FCFB9230}">
                <p14:media xmlns:p14="http://schemas.microsoft.com/office/powerpoint/2010/main" r:embed="rId4">
                  <p14:trim st="31793" end="158252.4285"/>
                </p14:media>
              </p:ext>
            </p:extLst>
          </p:nvPr>
        </p:nvPicPr>
        <p:blipFill>
          <a:blip r:embed="rId9"/>
          <a:stretch>
            <a:fillRect/>
          </a:stretch>
        </p:blipFill>
        <p:spPr>
          <a:xfrm>
            <a:off x="219652" y="503237"/>
            <a:ext cx="487363" cy="487363"/>
          </a:xfrm>
          <a:prstGeom prst="rect">
            <a:avLst/>
          </a:prstGeom>
        </p:spPr>
      </p:pic>
    </p:spTree>
    <p:extLst>
      <p:ext uri="{BB962C8B-B14F-4D97-AF65-F5344CB8AC3E}">
        <p14:creationId xmlns:p14="http://schemas.microsoft.com/office/powerpoint/2010/main" val="383898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3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52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audio>
              <p:cMediaNode vol="80000">
                <p:cTn id="1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342BDD-17C8-49C1-9470-FB891B7F1F45}"/>
              </a:ext>
            </a:extLst>
          </p:cNvPr>
          <p:cNvSpPr>
            <a:spLocks noGrp="1"/>
          </p:cNvSpPr>
          <p:nvPr>
            <p:ph idx="1"/>
          </p:nvPr>
        </p:nvSpPr>
        <p:spPr>
          <a:xfrm>
            <a:off x="3866561" y="1451728"/>
            <a:ext cx="4458878" cy="4781796"/>
          </a:xfrm>
        </p:spPr>
        <p:txBody>
          <a:bodyPr/>
          <a:lstStyle/>
          <a:p>
            <a:pPr algn="ctr"/>
            <a:r>
              <a:rPr lang="en-US" sz="3000" dirty="0">
                <a:latin typeface="Times New Roman" panose="02020603050405020304" pitchFamily="18" charset="0"/>
                <a:cs typeface="Times New Roman" panose="02020603050405020304" pitchFamily="18" charset="0"/>
              </a:rPr>
              <a:t>Merger with Sprint</a:t>
            </a:r>
          </a:p>
          <a:p>
            <a:pPr algn="ctr"/>
            <a:r>
              <a:rPr lang="en-US" sz="3000" dirty="0">
                <a:latin typeface="Times New Roman" panose="02020603050405020304" pitchFamily="18" charset="0"/>
                <a:cs typeface="Times New Roman" panose="02020603050405020304" pitchFamily="18" charset="0"/>
              </a:rPr>
              <a:t>Low Costs </a:t>
            </a:r>
          </a:p>
          <a:p>
            <a:pPr algn="ctr"/>
            <a:r>
              <a:rPr lang="en-US" sz="3000" dirty="0">
                <a:latin typeface="Times New Roman" panose="02020603050405020304" pitchFamily="18" charset="0"/>
                <a:cs typeface="Times New Roman" panose="02020603050405020304" pitchFamily="18" charset="0"/>
              </a:rPr>
              <a:t>5G network is here!</a:t>
            </a:r>
          </a:p>
          <a:p>
            <a:pPr algn="ctr"/>
            <a:r>
              <a:rPr lang="en-US" sz="3000" dirty="0">
                <a:latin typeface="Times New Roman" panose="02020603050405020304" pitchFamily="18" charset="0"/>
                <a:cs typeface="Times New Roman" panose="02020603050405020304" pitchFamily="18" charset="0"/>
              </a:rPr>
              <a:t>Internet of  Things</a:t>
            </a:r>
          </a:p>
          <a:p>
            <a:pPr algn="ctr"/>
            <a:r>
              <a:rPr lang="en-US" sz="3000" dirty="0">
                <a:latin typeface="Times New Roman" panose="02020603050405020304" pitchFamily="18" charset="0"/>
                <a:cs typeface="Times New Roman" panose="02020603050405020304" pitchFamily="18" charset="0"/>
              </a:rPr>
              <a:t>New 5G capable products</a:t>
            </a:r>
          </a:p>
          <a:p>
            <a:pPr algn="ctr"/>
            <a:r>
              <a:rPr lang="en-US" sz="3000" dirty="0">
                <a:latin typeface="Times New Roman" panose="02020603050405020304" pitchFamily="18" charset="0"/>
                <a:cs typeface="Times New Roman" panose="02020603050405020304" pitchFamily="18" charset="0"/>
              </a:rPr>
              <a:t>ENGAGE Our customers</a:t>
            </a:r>
          </a:p>
          <a:p>
            <a:endParaRPr lang="en-US" dirty="0"/>
          </a:p>
          <a:p>
            <a:endParaRPr lang="en-US" dirty="0"/>
          </a:p>
          <a:p>
            <a:endParaRPr lang="en-US" dirty="0"/>
          </a:p>
        </p:txBody>
      </p:sp>
      <p:sp>
        <p:nvSpPr>
          <p:cNvPr id="4" name="TextBox 3">
            <a:extLst>
              <a:ext uri="{FF2B5EF4-FFF2-40B4-BE49-F238E27FC236}">
                <a16:creationId xmlns:a16="http://schemas.microsoft.com/office/drawing/2014/main" id="{B3BB3B26-020C-4B60-B828-FCB691987AA0}"/>
              </a:ext>
            </a:extLst>
          </p:cNvPr>
          <p:cNvSpPr txBox="1"/>
          <p:nvPr/>
        </p:nvSpPr>
        <p:spPr>
          <a:xfrm>
            <a:off x="1594701" y="461913"/>
            <a:ext cx="9002598"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Our energy will be focused in multiple areas all leading to </a:t>
            </a:r>
            <a:r>
              <a:rPr lang="en-US" dirty="0">
                <a:solidFill>
                  <a:srgbClr val="FF0066"/>
                </a:solidFill>
                <a:latin typeface="Times New Roman" panose="02020603050405020304" pitchFamily="18" charset="0"/>
                <a:cs typeface="Times New Roman" panose="02020603050405020304" pitchFamily="18" charset="0"/>
              </a:rPr>
              <a:t>CUSTOMER SATISTFACTION </a:t>
            </a:r>
            <a:r>
              <a:rPr lang="en-US" dirty="0">
                <a:latin typeface="Times New Roman" panose="02020603050405020304" pitchFamily="18" charset="0"/>
                <a:cs typeface="Times New Roman" panose="02020603050405020304" pitchFamily="18" charset="0"/>
              </a:rPr>
              <a:t>and </a:t>
            </a:r>
            <a:r>
              <a:rPr lang="en-US" dirty="0">
                <a:solidFill>
                  <a:srgbClr val="FF0066"/>
                </a:solidFill>
                <a:latin typeface="Times New Roman" panose="02020603050405020304" pitchFamily="18" charset="0"/>
                <a:cs typeface="Times New Roman" panose="02020603050405020304" pitchFamily="18" charset="0"/>
              </a:rPr>
              <a:t>customer loyalty</a:t>
            </a:r>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065221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19595-7584-4EEB-9CAA-4F88995F7247}"/>
              </a:ext>
            </a:extLst>
          </p:cNvPr>
          <p:cNvSpPr>
            <a:spLocks noGrp="1"/>
          </p:cNvSpPr>
          <p:nvPr>
            <p:ph type="title"/>
          </p:nvPr>
        </p:nvSpPr>
        <p:spPr>
          <a:xfrm>
            <a:off x="4488337" y="412259"/>
            <a:ext cx="3215326" cy="1325563"/>
          </a:xfrm>
        </p:spPr>
        <p:txBody>
          <a:bodyPr>
            <a:normAutofit/>
          </a:bodyPr>
          <a:lstStyle/>
          <a:p>
            <a:pPr algn="ctr"/>
            <a:r>
              <a:rPr lang="en-US" sz="3000" dirty="0">
                <a:solidFill>
                  <a:srgbClr val="FF0066"/>
                </a:solidFill>
              </a:rPr>
              <a:t>It’s simple really…</a:t>
            </a:r>
          </a:p>
        </p:txBody>
      </p:sp>
      <p:sp>
        <p:nvSpPr>
          <p:cNvPr id="3" name="Content Placeholder 2">
            <a:extLst>
              <a:ext uri="{FF2B5EF4-FFF2-40B4-BE49-F238E27FC236}">
                <a16:creationId xmlns:a16="http://schemas.microsoft.com/office/drawing/2014/main" id="{2C2CAAEA-8DB3-4B9D-9E85-D6D125D7417C}"/>
              </a:ext>
            </a:extLst>
          </p:cNvPr>
          <p:cNvSpPr>
            <a:spLocks noGrp="1"/>
          </p:cNvSpPr>
          <p:nvPr>
            <p:ph idx="1"/>
          </p:nvPr>
        </p:nvSpPr>
        <p:spPr/>
        <p:txBody>
          <a:bodyPr>
            <a:normAutofit/>
          </a:bodyPr>
          <a:lstStyle/>
          <a:p>
            <a:pPr algn="ctr"/>
            <a:r>
              <a:rPr lang="en-US" sz="4000" dirty="0">
                <a:latin typeface="Times New Roman" panose="02020603050405020304" pitchFamily="18" charset="0"/>
                <a:cs typeface="Times New Roman" panose="02020603050405020304" pitchFamily="18" charset="0"/>
              </a:rPr>
              <a:t>Budget is a healthy 500 Million.</a:t>
            </a:r>
          </a:p>
          <a:p>
            <a:pPr algn="ctr"/>
            <a:r>
              <a:rPr lang="en-US" sz="4000" dirty="0">
                <a:latin typeface="Times New Roman" panose="02020603050405020304" pitchFamily="18" charset="0"/>
                <a:cs typeface="Times New Roman" panose="02020603050405020304" pitchFamily="18" charset="0"/>
              </a:rPr>
              <a:t>T-Mobile ahead in the customer service industry.</a:t>
            </a:r>
          </a:p>
          <a:p>
            <a:pPr algn="ctr"/>
            <a:r>
              <a:rPr lang="en-US" sz="4000" dirty="0">
                <a:latin typeface="Times New Roman" panose="02020603050405020304" pitchFamily="18" charset="0"/>
                <a:cs typeface="Times New Roman" panose="02020603050405020304" pitchFamily="18" charset="0"/>
              </a:rPr>
              <a:t>New content development in mind</a:t>
            </a:r>
          </a:p>
          <a:p>
            <a:pPr algn="ctr"/>
            <a:r>
              <a:rPr lang="en-US" sz="4000" dirty="0">
                <a:latin typeface="Times New Roman" panose="02020603050405020304" pitchFamily="18" charset="0"/>
                <a:cs typeface="Times New Roman" panose="02020603050405020304" pitchFamily="18" charset="0"/>
              </a:rPr>
              <a:t>Customers and employees engaged and having </a:t>
            </a:r>
            <a:r>
              <a:rPr lang="en-US" sz="4000" dirty="0">
                <a:solidFill>
                  <a:srgbClr val="FF0066"/>
                </a:solidFill>
                <a:latin typeface="Times New Roman" panose="02020603050405020304" pitchFamily="18" charset="0"/>
                <a:cs typeface="Times New Roman" panose="02020603050405020304" pitchFamily="18" charset="0"/>
              </a:rPr>
              <a:t>fun!</a:t>
            </a:r>
          </a:p>
        </p:txBody>
      </p:sp>
    </p:spTree>
    <p:extLst>
      <p:ext uri="{BB962C8B-B14F-4D97-AF65-F5344CB8AC3E}">
        <p14:creationId xmlns:p14="http://schemas.microsoft.com/office/powerpoint/2010/main" val="3709789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additive="base">
                                        <p:cTn id="28"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1147</TotalTime>
  <Words>1089</Words>
  <Application>Microsoft Office PowerPoint</Application>
  <PresentationFormat>Widescreen</PresentationFormat>
  <Paragraphs>64</Paragraphs>
  <Slides>10</Slides>
  <Notes>9</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Office Theme</vt:lpstr>
      <vt:lpstr>T-Mobile</vt:lpstr>
      <vt:lpstr>PowerPoint Presentation</vt:lpstr>
      <vt:lpstr>PowerPoint Presentation</vt:lpstr>
      <vt:lpstr>PowerPoint Presentation</vt:lpstr>
      <vt:lpstr>Utilizing social media platforms in innovative ways</vt:lpstr>
      <vt:lpstr>Not to worry</vt:lpstr>
      <vt:lpstr>PowerPoint Presentation</vt:lpstr>
      <vt:lpstr>PowerPoint Presentation</vt:lpstr>
      <vt:lpstr>It’s simple really…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T-Mobile</dc:title>
  <dc:creator>Dawn H</dc:creator>
  <cp:lastModifiedBy>Dawn H</cp:lastModifiedBy>
  <cp:revision>40</cp:revision>
  <dcterms:created xsi:type="dcterms:W3CDTF">2020-03-06T17:10:10Z</dcterms:created>
  <dcterms:modified xsi:type="dcterms:W3CDTF">2023-10-05T05:20:27Z</dcterms:modified>
</cp:coreProperties>
</file>

<file path=docProps/thumbnail.jpeg>
</file>